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6" r:id="rId2"/>
    <p:sldId id="312" r:id="rId3"/>
    <p:sldId id="314" r:id="rId4"/>
    <p:sldId id="315" r:id="rId5"/>
    <p:sldId id="316" r:id="rId6"/>
    <p:sldId id="260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9" r:id="rId31"/>
    <p:sldId id="291" r:id="rId32"/>
    <p:sldId id="290" r:id="rId33"/>
    <p:sldId id="292" r:id="rId34"/>
    <p:sldId id="293" r:id="rId35"/>
    <p:sldId id="294" r:id="rId36"/>
    <p:sldId id="295" r:id="rId37"/>
    <p:sldId id="296" r:id="rId38"/>
    <p:sldId id="297" r:id="rId39"/>
    <p:sldId id="305" r:id="rId40"/>
    <p:sldId id="298" r:id="rId41"/>
    <p:sldId id="306" r:id="rId42"/>
    <p:sldId id="299" r:id="rId43"/>
    <p:sldId id="307" r:id="rId44"/>
    <p:sldId id="300" r:id="rId45"/>
    <p:sldId id="308" r:id="rId46"/>
    <p:sldId id="301" r:id="rId47"/>
    <p:sldId id="309" r:id="rId48"/>
    <p:sldId id="302" r:id="rId49"/>
    <p:sldId id="310" r:id="rId50"/>
    <p:sldId id="303" r:id="rId51"/>
    <p:sldId id="311" r:id="rId52"/>
    <p:sldId id="304" r:id="rId53"/>
    <p:sldId id="317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195F5-7984-4F71-83C1-AA6FC14F6297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38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2398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Where we are trying</a:t>
            </a:r>
            <a:r>
              <a:rPr lang="en-GB" baseline="0" dirty="0"/>
              <a:t> to get to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381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Base</a:t>
            </a:r>
            <a:r>
              <a:rPr lang="en-GB" baseline="0" dirty="0" err="1"/>
              <a:t>case</a:t>
            </a:r>
            <a:r>
              <a:rPr lang="en-GB" baseline="0" dirty="0"/>
              <a:t> – it’s obvious. If we have no items – best solution is to put no items in (independent of knapsack size)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811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Work</a:t>
            </a:r>
            <a:r>
              <a:rPr lang="en-GB" baseline="0" dirty="0"/>
              <a:t> from top left to bottom right. Knapsack. Capacity of 1, just item 1.  Does the item fit?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Work</a:t>
            </a:r>
            <a:r>
              <a:rPr lang="en-GB" baseline="0" dirty="0"/>
              <a:t> from top left to bottom right. Knapsack. Capacity of 1, just item 1.  Does the item fit?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7610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4487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Keep matrix.</a:t>
            </a:r>
            <a:r>
              <a:rPr lang="en-GB" baseline="0" dirty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9229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4564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Keep matrix.</a:t>
            </a:r>
            <a:r>
              <a:rPr lang="en-GB" baseline="0"/>
              <a:t>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5262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19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6337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436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Initial Table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199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Each</a:t>
            </a:r>
            <a:r>
              <a:rPr lang="en-GB" baseline="0" dirty="0"/>
              <a:t> cell in the Value table represents a smaller knapsack problem  </a:t>
            </a:r>
            <a:r>
              <a:rPr lang="en-GB" baseline="0" dirty="0" err="1"/>
              <a:t>e.g</a:t>
            </a:r>
            <a:r>
              <a:rPr lang="en-GB" baseline="0" dirty="0"/>
              <a:t> this is a knapsack with capacity of 2kg, and the only possible item is item 1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F8E38-A2E0-478F-B758-9687CFC6F21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89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10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496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6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096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681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31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85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6475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97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700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615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EED51-CB1B-4CAB-A751-44AE54015B84}" type="datetimeFigureOut">
              <a:rPr lang="en-GB" smtClean="0"/>
              <a:t>24/02/2016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DF44D-6E71-4369-A565-A22A5926D5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774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 Introduction to Dynamic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Rhian Davies</a:t>
            </a:r>
          </a:p>
        </p:txBody>
      </p:sp>
    </p:spTree>
    <p:extLst>
      <p:ext uri="{BB962C8B-B14F-4D97-AF65-F5344CB8AC3E}">
        <p14:creationId xmlns:p14="http://schemas.microsoft.com/office/powerpoint/2010/main" val="1065511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78526" y="3244334"/>
            <a:ext cx="7869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Sword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95586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606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6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1291967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307042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972066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314540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8699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828918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3669359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313613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22774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3316523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52887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65094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597019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33073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121911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300578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533086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666222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789541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15851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894205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1290792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00659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25594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521670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57688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252534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325383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p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28755" y="691222"/>
            <a:ext cx="9169029" cy="4903400"/>
          </a:xfrm>
        </p:spPr>
      </p:pic>
    </p:spTree>
    <p:extLst>
      <p:ext uri="{BB962C8B-B14F-4D97-AF65-F5344CB8AC3E}">
        <p14:creationId xmlns:p14="http://schemas.microsoft.com/office/powerpoint/2010/main" val="3153670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748454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21562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445948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6958978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120276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14241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369674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976411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619739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628514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00498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12558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500847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5407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3450893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14448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79993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66961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648339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95434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13681342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382587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853931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1432419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988691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345687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2740181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756422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045198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1161318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3600" dirty="0">
                <a:latin typeface="Calibri" charset="0"/>
              </a:rPr>
              <a:t> K R W D E = 148</a:t>
            </a:r>
            <a:endParaRPr lang="en-US" sz="3600" dirty="0">
              <a:latin typeface="Calibri" charset="0"/>
            </a:endParaRPr>
          </a:p>
          <a:p>
            <a:pPr marL="0" indent="0">
              <a:buNone/>
            </a:pPr>
            <a:r>
              <a:rPr lang="pt-BR" sz="3600" dirty="0">
                <a:latin typeface="Calibri" charset="0"/>
              </a:rPr>
              <a:t> K R W B E = 158</a:t>
            </a:r>
          </a:p>
          <a:p>
            <a:pPr marL="0" indent="0">
              <a:buNone/>
            </a:pPr>
            <a:r>
              <a:rPr lang="pt-BR" sz="3600" dirty="0">
                <a:latin typeface="Calibri" charset="0"/>
              </a:rPr>
              <a:t> K R L D E = 156 </a:t>
            </a:r>
            <a:endParaRPr lang="en-US" sz="3600" dirty="0">
              <a:latin typeface="Calibri" charset="0"/>
            </a:endParaRP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 K R L B E = 155</a:t>
            </a:r>
            <a:endParaRPr lang="pt-BR" sz="3600" dirty="0">
              <a:latin typeface="Calibri" charset="0"/>
            </a:endParaRP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 K R H D E = 182</a:t>
            </a:r>
            <a:endParaRPr lang="pt-BR" sz="3600" dirty="0">
              <a:latin typeface="Calibri" charset="0"/>
            </a:endParaRP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 K R H B E = 175</a:t>
            </a:r>
            <a:endParaRPr lang="en-US" sz="3600" dirty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W D E = 141</a:t>
            </a:r>
            <a:endParaRPr lang="en-US" sz="3600" dirty="0">
              <a:latin typeface="Calibri" charset="0"/>
            </a:endParaRP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W B E = 151</a:t>
            </a: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L D E = 140 </a:t>
            </a:r>
            <a:endParaRPr lang="en-US" sz="3600" dirty="0">
              <a:latin typeface="Calibri" charset="0"/>
            </a:endParaRP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L B E = 139</a:t>
            </a: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H D E = 144</a:t>
            </a:r>
          </a:p>
          <a:p>
            <a:pPr marL="0" indent="0">
              <a:buNone/>
            </a:pPr>
            <a:r>
              <a:rPr lang="pt-PT" sz="3600" dirty="0">
                <a:latin typeface="Calibri" charset="0"/>
              </a:rPr>
              <a:t>K S H B E = 137</a:t>
            </a:r>
            <a:endParaRPr lang="en-US" sz="3600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0550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390168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5kg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7504" y="4293096"/>
            <a:ext cx="2448272" cy="2160240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7310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600162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5kg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7504" y="4293096"/>
            <a:ext cx="2448272" cy="2160240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144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13179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  <a:p>
            <a:r>
              <a:rPr lang="en-GB" sz="2800" dirty="0"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07504" y="4293096"/>
            <a:ext cx="2448272" cy="2160240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558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  <a:p>
            <a:r>
              <a:rPr lang="en-GB" sz="2800" dirty="0"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07504" y="2403364"/>
            <a:ext cx="2448272" cy="2033747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0623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618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  <a:p>
            <a:r>
              <a:rPr lang="en-GB" sz="2800" dirty="0">
                <a:solidFill>
                  <a:srgbClr val="FF0000"/>
                </a:solidFill>
              </a:rPr>
              <a:t>✘</a:t>
            </a:r>
          </a:p>
          <a:p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  <a:p>
            <a:r>
              <a:rPr lang="en-GB" sz="2800" dirty="0"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87574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Rounded Rectangle 15"/>
          <p:cNvSpPr/>
          <p:nvPr/>
        </p:nvSpPr>
        <p:spPr>
          <a:xfrm>
            <a:off x="107504" y="2403364"/>
            <a:ext cx="2448272" cy="2033747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4967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  <a:p>
            <a:r>
              <a:rPr lang="en-GB" sz="2800" dirty="0">
                <a:solidFill>
                  <a:srgbClr val="FF0000"/>
                </a:solidFill>
              </a:rPr>
              <a:t>✘</a:t>
            </a:r>
          </a:p>
          <a:p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  <a:p>
            <a:r>
              <a:rPr lang="en-GB" sz="2800" dirty="0"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07504" y="459148"/>
            <a:ext cx="2448272" cy="2033747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070717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3851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55208" y="836712"/>
            <a:ext cx="14067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  <a:p>
            <a:r>
              <a:rPr lang="en-GB" dirty="0">
                <a:solidFill>
                  <a:srgbClr val="00B050"/>
                </a:solidFill>
              </a:rPr>
              <a:t>✔</a:t>
            </a:r>
          </a:p>
          <a:p>
            <a:endParaRPr lang="en-GB" dirty="0"/>
          </a:p>
        </p:txBody>
      </p:sp>
      <p:sp>
        <p:nvSpPr>
          <p:cNvPr id="27" name="TextBox 26"/>
          <p:cNvSpPr txBox="1"/>
          <p:nvPr/>
        </p:nvSpPr>
        <p:spPr>
          <a:xfrm>
            <a:off x="1043608" y="2924944"/>
            <a:ext cx="1406795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  <a:p>
            <a:r>
              <a:rPr lang="en-GB" sz="2800" dirty="0">
                <a:solidFill>
                  <a:srgbClr val="FF0000"/>
                </a:solidFill>
              </a:rPr>
              <a:t>✘</a:t>
            </a:r>
          </a:p>
          <a:p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1066687" y="4939633"/>
            <a:ext cx="140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  <a:p>
            <a:r>
              <a:rPr lang="en-GB" sz="2800" dirty="0">
                <a:solidFill>
                  <a:srgbClr val="00B050"/>
                </a:solidFill>
              </a:rPr>
              <a:t>✔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71800" y="11663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Work backwards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842658"/>
            <a:ext cx="1512168" cy="13937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20272" y="1247121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1kg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830277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" name="Rounded Rectangle 14"/>
          <p:cNvSpPr/>
          <p:nvPr/>
        </p:nvSpPr>
        <p:spPr>
          <a:xfrm>
            <a:off x="107504" y="459148"/>
            <a:ext cx="2448272" cy="2033747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988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Have a go!</a:t>
            </a:r>
          </a:p>
        </p:txBody>
      </p:sp>
    </p:spTree>
    <p:extLst>
      <p:ext uri="{BB962C8B-B14F-4D97-AF65-F5344CB8AC3E}">
        <p14:creationId xmlns:p14="http://schemas.microsoft.com/office/powerpoint/2010/main" val="33613108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327595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674875"/>
              </p:ext>
            </p:extLst>
          </p:nvPr>
        </p:nvGraphicFramePr>
        <p:xfrm>
          <a:off x="2627784" y="3618890"/>
          <a:ext cx="615207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907704" y="5741215"/>
            <a:ext cx="55590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Hints: 	Work backwards! (Item 7 – Item 1)</a:t>
            </a:r>
          </a:p>
          <a:p>
            <a:pPr lvl="1"/>
            <a:r>
              <a:rPr lang="en-GB" sz="2400" dirty="0"/>
              <a:t>	Update the weight of the knapsack!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5244" y="5013176"/>
            <a:ext cx="8496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Question: Which items should we take in the knapsack?</a:t>
            </a:r>
          </a:p>
        </p:txBody>
      </p:sp>
    </p:spTree>
    <p:extLst>
      <p:ext uri="{BB962C8B-B14F-4D97-AF65-F5344CB8AC3E}">
        <p14:creationId xmlns:p14="http://schemas.microsoft.com/office/powerpoint/2010/main" val="33631540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022590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081106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487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463"/>
            <a:ext cx="8229600" cy="6399870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marL="0" indent="0">
              <a:buNone/>
            </a:pPr>
            <a:r>
              <a:rPr lang="en-US" sz="6600" b="1" dirty="0">
                <a:latin typeface="Calibri" charset="0"/>
              </a:rPr>
              <a:t>Stage 1. (South Yorkshire)</a:t>
            </a: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D, the distance to E is 26 miles.</a:t>
            </a: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B, the distance to E is 35 miles.</a:t>
            </a:r>
          </a:p>
          <a:p>
            <a:pPr marL="0" indent="0" algn="just">
              <a:buNone/>
            </a:pPr>
            <a:endParaRPr lang="en-US" sz="6000" dirty="0">
              <a:latin typeface="Calibri" charset="0"/>
            </a:endParaRPr>
          </a:p>
          <a:p>
            <a:pPr marL="0" indent="0" algn="just">
              <a:buNone/>
            </a:pPr>
            <a:r>
              <a:rPr lang="en-US" sz="6600" b="1" dirty="0">
                <a:latin typeface="Calibri" charset="0"/>
              </a:rPr>
              <a:t>Stage 2. (West Yorkshire)</a:t>
            </a: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W, the route through D to E is 31 + 26 = 57 miles.</a:t>
            </a: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W, the route through B to E is 32 + 35 = 67 miles. </a:t>
            </a:r>
          </a:p>
          <a:p>
            <a:pPr marL="0" indent="0" algn="just">
              <a:buNone/>
            </a:pPr>
            <a:endParaRPr lang="en-US" dirty="0">
              <a:latin typeface="Calibri" charset="0"/>
            </a:endParaRP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L, the route through D to E is 32 + 26 = 58 miles.</a:t>
            </a: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L, the route through B to E is 22 + 35 = 57 miles. </a:t>
            </a:r>
          </a:p>
          <a:p>
            <a:pPr marL="0" indent="0" algn="just">
              <a:buNone/>
            </a:pPr>
            <a:endParaRPr lang="en-US" sz="6000" dirty="0">
              <a:latin typeface="Calibri" charset="0"/>
            </a:endParaRPr>
          </a:p>
          <a:p>
            <a:pPr marL="0" indent="0" algn="just">
              <a:buNone/>
            </a:pPr>
            <a:r>
              <a:rPr lang="en-US" sz="6600" dirty="0">
                <a:latin typeface="Calibri" charset="0"/>
              </a:rPr>
              <a:t>From H, the route through D to E is 38 + 26 = 64 miles. 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H, the route through B to E is 22 + 35 = 57 miles. </a:t>
            </a:r>
            <a:br>
              <a:rPr lang="en-US" dirty="0">
                <a:latin typeface="Calibri" charset="0"/>
              </a:rPr>
            </a:b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sz="6600" b="1" dirty="0">
                <a:latin typeface="Calibri" charset="0"/>
              </a:rPr>
              <a:t>Stage 3. (North Yorkshire)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R, the shorter route through W is 21 + 57 = 78 miles.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R, the shorter route through L is 28 + 57 = 85 miles.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R, the shorter route through H is 48 + 57 = 105 miles.</a:t>
            </a:r>
          </a:p>
          <a:p>
            <a:pPr marL="0" indent="0">
              <a:buNone/>
            </a:pPr>
            <a:endParaRPr lang="en-US" sz="6000" dirty="0">
              <a:latin typeface="Calibri" charset="0"/>
            </a:endParaRPr>
          </a:p>
          <a:p>
            <a:pPr marL="0" indent="0">
              <a:buNone/>
            </a:pPr>
            <a:br>
              <a:rPr lang="en-US" dirty="0">
                <a:latin typeface="Calibri" charset="0"/>
              </a:rPr>
            </a:b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S, the shorter route through W is 34 + 57 = 91 miles.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S, the shorter route through L is 32 + 57 = 89 miles.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S, the shorter route through H is 30 + 57 = 87 miles. </a:t>
            </a:r>
            <a:br>
              <a:rPr lang="en-US" dirty="0">
                <a:latin typeface="Calibri" charset="0"/>
              </a:rPr>
            </a:b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sz="6600" b="1" dirty="0">
                <a:latin typeface="Calibri" charset="0"/>
              </a:rPr>
              <a:t>Stage 4. (</a:t>
            </a:r>
            <a:r>
              <a:rPr lang="en-US" sz="6600" b="1" dirty="0" err="1">
                <a:latin typeface="Calibri" charset="0"/>
              </a:rPr>
              <a:t>Cumbria</a:t>
            </a:r>
            <a:r>
              <a:rPr lang="en-US" sz="6600" b="1" dirty="0">
                <a:latin typeface="Calibri" charset="0"/>
              </a:rPr>
              <a:t>)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K, the shortest route through R is 70 + 78 = 148 miles.</a:t>
            </a:r>
          </a:p>
          <a:p>
            <a:pPr marL="0" indent="0">
              <a:buNone/>
            </a:pPr>
            <a:r>
              <a:rPr lang="en-US" sz="6600" dirty="0">
                <a:latin typeface="Calibri" charset="0"/>
              </a:rPr>
              <a:t>From K, the shortest route through S is 50 + 87 = 137 miles.</a:t>
            </a:r>
          </a:p>
          <a:p>
            <a:pPr marL="0" indent="0">
              <a:buNone/>
            </a:pPr>
            <a:br>
              <a:rPr lang="en-US" dirty="0">
                <a:latin typeface="Calibri" charset="0"/>
              </a:rPr>
            </a:br>
            <a:endParaRPr lang="en-US" dirty="0">
              <a:latin typeface="Calibri" charset="0"/>
            </a:endParaRPr>
          </a:p>
          <a:p>
            <a:pPr marL="0" indent="0" algn="just">
              <a:buNone/>
            </a:pPr>
            <a:endParaRPr lang="en-US" sz="6000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856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0360132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410958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4525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035098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8495271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1287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050135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0664176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21175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18kg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9016184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483667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6095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15kg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578325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599383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89720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15kg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144787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22353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1494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15kg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223931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8192944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5749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15kg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757510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542336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6203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10kg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88619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2215016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2499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10kg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068734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1680990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77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ull_map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7922" y="1106872"/>
            <a:ext cx="8229600" cy="4040659"/>
          </a:xfrm>
        </p:spPr>
      </p:pic>
    </p:spTree>
    <p:extLst>
      <p:ext uri="{BB962C8B-B14F-4D97-AF65-F5344CB8AC3E}">
        <p14:creationId xmlns:p14="http://schemas.microsoft.com/office/powerpoint/2010/main" val="16255743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733023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6939985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07000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197462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704126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42514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1" y="3475991"/>
            <a:ext cx="1512168" cy="13937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9187" y="3618889"/>
            <a:ext cx="108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4kg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666168"/>
              </p:ext>
            </p:extLst>
          </p:nvPr>
        </p:nvGraphicFramePr>
        <p:xfrm>
          <a:off x="2627784" y="3618890"/>
          <a:ext cx="615207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</a:t>
                      </a:r>
                      <a:r>
                        <a:rPr lang="en-GB" sz="1600" baseline="0" dirty="0"/>
                        <a:t> 3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Item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£9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4kg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7kg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6kg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00B050"/>
                          </a:solidFill>
                        </a:rPr>
                        <a:t>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rgbClr val="FF0000"/>
                          </a:solidFill>
                        </a:rPr>
                        <a:t>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436417"/>
              </p:ext>
            </p:extLst>
          </p:nvPr>
        </p:nvGraphicFramePr>
        <p:xfrm>
          <a:off x="22701" y="44624"/>
          <a:ext cx="901730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67043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None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1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2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3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4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5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6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Item 7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25299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597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74" y="548680"/>
            <a:ext cx="9160974" cy="5725609"/>
          </a:xfrm>
        </p:spPr>
      </p:pic>
    </p:spTree>
    <p:extLst>
      <p:ext uri="{BB962C8B-B14F-4D97-AF65-F5344CB8AC3E}">
        <p14:creationId xmlns:p14="http://schemas.microsoft.com/office/powerpoint/2010/main" val="2375692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1871435"/>
            <a:ext cx="458774" cy="348035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096078"/>
            <a:ext cx="830232" cy="27775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1871434"/>
            <a:ext cx="1132742" cy="29995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22" y="1412776"/>
            <a:ext cx="2784853" cy="25666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7544" y="53012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876866"/>
              </p:ext>
            </p:extLst>
          </p:nvPr>
        </p:nvGraphicFramePr>
        <p:xfrm>
          <a:off x="559908" y="5485874"/>
          <a:ext cx="818855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7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71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71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Blade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Golden Necklace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79512" y="836712"/>
            <a:ext cx="282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Knapsack capacity  = 5kg</a:t>
            </a:r>
          </a:p>
        </p:txBody>
      </p:sp>
    </p:spTree>
    <p:extLst>
      <p:ext uri="{BB962C8B-B14F-4D97-AF65-F5344CB8AC3E}">
        <p14:creationId xmlns:p14="http://schemas.microsoft.com/office/powerpoint/2010/main" val="1766039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364720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Value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839233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</p:spTree>
    <p:extLst>
      <p:ext uri="{BB962C8B-B14F-4D97-AF65-F5344CB8AC3E}">
        <p14:creationId xmlns:p14="http://schemas.microsoft.com/office/powerpoint/2010/main" val="590759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113012"/>
              </p:ext>
            </p:extLst>
          </p:nvPr>
        </p:nvGraphicFramePr>
        <p:xfrm>
          <a:off x="2684515" y="355900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172760"/>
              </p:ext>
            </p:extLst>
          </p:nvPr>
        </p:nvGraphicFramePr>
        <p:xfrm>
          <a:off x="2684515" y="2564904"/>
          <a:ext cx="6095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Keep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24" y="548680"/>
            <a:ext cx="244481" cy="18546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4" y="2564904"/>
            <a:ext cx="464322" cy="15533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3" y="4437112"/>
            <a:ext cx="680346" cy="18015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55208" y="836712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£5</a:t>
            </a:r>
          </a:p>
          <a:p>
            <a:r>
              <a:rPr lang="en-GB" dirty="0"/>
              <a:t>Weight = 3kg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43608" y="2924944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£3</a:t>
            </a:r>
          </a:p>
          <a:p>
            <a:r>
              <a:rPr lang="en-GB" dirty="0"/>
              <a:t>Weight = 2kg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687" y="4939633"/>
            <a:ext cx="1406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Value = £4</a:t>
            </a:r>
          </a:p>
          <a:p>
            <a:r>
              <a:rPr lang="en-GB" dirty="0"/>
              <a:t>Weight = 1kg</a:t>
            </a:r>
          </a:p>
        </p:txBody>
      </p:sp>
      <p:sp>
        <p:nvSpPr>
          <p:cNvPr id="10" name="Multiply 9"/>
          <p:cNvSpPr/>
          <p:nvPr/>
        </p:nvSpPr>
        <p:spPr>
          <a:xfrm>
            <a:off x="483888" y="2387121"/>
            <a:ext cx="1869979" cy="1998701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Multiply 10"/>
          <p:cNvSpPr/>
          <p:nvPr/>
        </p:nvSpPr>
        <p:spPr>
          <a:xfrm>
            <a:off x="492024" y="4398898"/>
            <a:ext cx="1869979" cy="1998701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92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5666</Words>
  <Application>Microsoft Office PowerPoint</Application>
  <PresentationFormat>On-screen Show (4:3)</PresentationFormat>
  <Paragraphs>4707</Paragraphs>
  <Slides>53</Slides>
  <Notes>52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An Introduction to Dynamic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Have a go!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Dynamic Programming</dc:title>
  <dc:creator>Davies, Rhian (daviesr3)</dc:creator>
  <cp:lastModifiedBy>Davies, Rhian (daviesr3)</cp:lastModifiedBy>
  <cp:revision>60</cp:revision>
  <dcterms:created xsi:type="dcterms:W3CDTF">2016-02-12T15:43:47Z</dcterms:created>
  <dcterms:modified xsi:type="dcterms:W3CDTF">2016-02-24T20:22:36Z</dcterms:modified>
</cp:coreProperties>
</file>

<file path=docProps/thumbnail.jpeg>
</file>